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Google Sans"/>
      <p:regular r:id="rId13"/>
      <p:bold r:id="rId14"/>
      <p:italic r:id="rId15"/>
      <p:boldItalic r:id="rId16"/>
    </p:embeddedFont>
    <p:embeddedFont>
      <p:font typeface="Work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Italic.fntdata"/><Relationship Id="rId11" Type="http://schemas.openxmlformats.org/officeDocument/2006/relationships/font" Target="fonts/PTSansNarrow-regular.fntdata"/><Relationship Id="rId10" Type="http://schemas.openxmlformats.org/officeDocument/2006/relationships/font" Target="fonts/GoogleSansSemiBold-boldItalic.fntdata"/><Relationship Id="rId13" Type="http://schemas.openxmlformats.org/officeDocument/2006/relationships/font" Target="fonts/GoogleSans-regular.fntdata"/><Relationship Id="rId12"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GoogleSans-italic.fntdata"/><Relationship Id="rId14" Type="http://schemas.openxmlformats.org/officeDocument/2006/relationships/font" Target="fonts/GoogleSans-bold.fntdata"/><Relationship Id="rId17" Type="http://schemas.openxmlformats.org/officeDocument/2006/relationships/font" Target="fonts/WorkSans-regular.fntdata"/><Relationship Id="rId16" Type="http://schemas.openxmlformats.org/officeDocument/2006/relationships/font" Target="fonts/GoogleSans-boldItalic.fntdata"/><Relationship Id="rId5" Type="http://schemas.openxmlformats.org/officeDocument/2006/relationships/notesMaster" Target="notesMasters/notesMaster1.xml"/><Relationship Id="rId19" Type="http://schemas.openxmlformats.org/officeDocument/2006/relationships/font" Target="fonts/WorkSans-italic.fntdata"/><Relationship Id="rId6" Type="http://schemas.openxmlformats.org/officeDocument/2006/relationships/slide" Target="slides/slide1.xml"/><Relationship Id="rId18" Type="http://schemas.openxmlformats.org/officeDocument/2006/relationships/font" Target="fonts/Work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95250" y="7502350"/>
            <a:ext cx="76767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sz="2100">
                <a:solidFill>
                  <a:srgbClr val="000000"/>
                </a:solidFill>
                <a:latin typeface="Google Sans SemiBold"/>
                <a:ea typeface="Google Sans SemiBold"/>
                <a:cs typeface="Google Sans SemiBold"/>
                <a:sym typeface="Google Sans SemiBold"/>
              </a:rPr>
              <a:t>Regression Assumptions After Modeling</a:t>
            </a:r>
            <a:endParaRPr sz="2100">
              <a:solidFill>
                <a:srgbClr val="000000"/>
              </a:solidFill>
              <a:latin typeface="Google Sans SemiBold"/>
              <a:ea typeface="Google Sans SemiBold"/>
              <a:cs typeface="Google Sans SemiBold"/>
              <a:sym typeface="Google Sans SemiBold"/>
            </a:endParaRPr>
          </a:p>
        </p:txBody>
      </p:sp>
      <p:sp>
        <p:nvSpPr>
          <p:cNvPr id="229" name="Google Shape;229;p9"/>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230" name="Google Shape;230;p9"/>
          <p:cNvSpPr txBox="1"/>
          <p:nvPr/>
        </p:nvSpPr>
        <p:spPr>
          <a:xfrm>
            <a:off x="190350" y="1278725"/>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rgbClr val="212121"/>
                </a:solidFill>
                <a:latin typeface="Google Sans"/>
                <a:ea typeface="Google Sans"/>
                <a:cs typeface="Google Sans"/>
                <a:sym typeface="Google Sans"/>
              </a:rPr>
              <a:t>The New York City Taxi &amp; Limousine Commission contracted Automatidata to predict taxi cab fares. In this part of the project, the Automatidata data team created the deliverable for the original ask from their client: a regression model.</a:t>
            </a:r>
            <a:endParaRPr sz="1200">
              <a:solidFill>
                <a:srgbClr val="595959"/>
              </a:solidFill>
              <a:latin typeface="Google Sans"/>
              <a:ea typeface="Google Sans"/>
              <a:cs typeface="Google Sans"/>
              <a:sym typeface="Google Sans"/>
            </a:endParaRPr>
          </a:p>
        </p:txBody>
      </p:sp>
      <p:sp>
        <p:nvSpPr>
          <p:cNvPr id="231" name="Google Shape;231;p9"/>
          <p:cNvSpPr txBox="1"/>
          <p:nvPr/>
        </p:nvSpPr>
        <p:spPr>
          <a:xfrm>
            <a:off x="190350" y="3071574"/>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rgbClr val="212121"/>
                </a:solidFill>
                <a:latin typeface="Google Sans"/>
                <a:ea typeface="Google Sans"/>
                <a:cs typeface="Google Sans"/>
                <a:sym typeface="Google Sans"/>
              </a:rPr>
              <a:t>The Automatidata data team chose to create a multiple linear regression (MLR) model based on the type and distribution of data provided. The MLR model showed a successful model that estimates taxi cab fares prior to the ride.</a:t>
            </a:r>
            <a:endParaRPr sz="115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rgbClr val="212121"/>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rgbClr val="212121"/>
              </a:solidFill>
              <a:latin typeface="Google Sans"/>
              <a:ea typeface="Google Sans"/>
              <a:cs typeface="Google Sans"/>
              <a:sym typeface="Google Sans"/>
            </a:endParaRPr>
          </a:p>
        </p:txBody>
      </p:sp>
      <p:sp>
        <p:nvSpPr>
          <p:cNvPr id="232" name="Google Shape;232;p9"/>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212121"/>
                </a:solidFill>
                <a:latin typeface="Google Sans"/>
                <a:ea typeface="Google Sans"/>
                <a:cs typeface="Google Sans"/>
                <a:sym typeface="Google Sans"/>
              </a:rPr>
              <a:t>Imputing outliers optimized the model, specifically in regards to the variables of: fare amount and duration.</a:t>
            </a:r>
            <a:endParaRPr sz="120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rgbClr val="212121"/>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233" name="Google Shape;233;p9"/>
          <p:cNvSpPr txBox="1"/>
          <p:nvPr/>
        </p:nvSpPr>
        <p:spPr>
          <a:xfrm>
            <a:off x="190350" y="7787150"/>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feature with the greatest effect on fare amount was ride duration, which was not unexpected. The model revealed a mean increase of $7 for each additional minute, however, this is not a reliable benchmark due to high correlation between some features. </a:t>
            </a:r>
            <a:endParaRPr sz="1200">
              <a:solidFill>
                <a:srgbClr val="212121"/>
              </a:solidFill>
              <a:latin typeface="Google Sans"/>
              <a:ea typeface="Google Sans"/>
              <a:cs typeface="Google Sans"/>
              <a:sym typeface="Google Sans"/>
            </a:endParaRPr>
          </a:p>
          <a:p>
            <a:pPr indent="-304800" lvl="0" marL="457200" rtl="0" algn="l">
              <a:lnSpc>
                <a:spcPct val="100000"/>
              </a:lnSpc>
              <a:spcBef>
                <a:spcPts val="100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Request additional data from under-represented itineraries. </a:t>
            </a:r>
            <a:endParaRPr sz="1200">
              <a:solidFill>
                <a:srgbClr val="212121"/>
              </a:solidFill>
              <a:latin typeface="Google Sans"/>
              <a:ea typeface="Google Sans"/>
              <a:cs typeface="Google Sans"/>
              <a:sym typeface="Google Sans"/>
            </a:endParaRPr>
          </a:p>
        </p:txBody>
      </p:sp>
      <p:sp>
        <p:nvSpPr>
          <p:cNvPr id="234" name="Google Shape;234;p9"/>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rgbClr val="212121"/>
              </a:solidFill>
              <a:latin typeface="Google Sans"/>
              <a:ea typeface="Google Sans"/>
              <a:cs typeface="Google Sans"/>
              <a:sym typeface="Google Sans"/>
            </a:endParaRPr>
          </a:p>
          <a:p>
            <a:pPr indent="-304800" lvl="0" marL="457200" rtl="0" algn="l">
              <a:lnSpc>
                <a:spcPct val="100000"/>
              </a:lnSpc>
              <a:spcBef>
                <a:spcPts val="100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model provides a generally strong and reliable fare prediction that can be used in downstream modeling efforts.</a:t>
            </a:r>
            <a:endParaRPr/>
          </a:p>
        </p:txBody>
      </p:sp>
      <p:sp>
        <p:nvSpPr>
          <p:cNvPr id="235" name="Google Shape;235;p9"/>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pic>
        <p:nvPicPr>
          <p:cNvPr id="236" name="Google Shape;236;p9"/>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237" name="Google Shape;237;p9"/>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238" name="Google Shape;238;p9"/>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12121"/>
                </a:solidFill>
                <a:latin typeface="Google Sans"/>
                <a:ea typeface="Google Sans"/>
                <a:cs typeface="Google Sans"/>
                <a:sym typeface="Google Sans"/>
              </a:rPr>
              <a:t>Model metrics:</a:t>
            </a:r>
            <a:endParaRPr sz="1100">
              <a:solidFill>
                <a:srgbClr val="212121"/>
              </a:solidFill>
              <a:latin typeface="Google Sans"/>
              <a:ea typeface="Google Sans"/>
              <a:cs typeface="Google Sans"/>
              <a:sym typeface="Google Sans"/>
            </a:endParaRPr>
          </a:p>
          <a:p>
            <a:pPr indent="-298450" lvl="0" marL="457200" rtl="0" algn="l">
              <a:spcBef>
                <a:spcPts val="100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Net model tuning resulted in:</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R^2 0.87, meaning that 86.8% of the variance is described by the model.</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MAE 2.1</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MSE: 14.36</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